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65" r:id="rId14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78"/>
    <p:restoredTop sz="94694"/>
  </p:normalViewPr>
  <p:slideViewPr>
    <p:cSldViewPr snapToGrid="0">
      <p:cViewPr varScale="1">
        <p:scale>
          <a:sx n="121" d="100"/>
          <a:sy n="121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F6354-0FE6-864A-BFE2-4EE72BF01BC0}" type="datetimeFigureOut">
              <a:rPr lang="en-HR" smtClean="0"/>
              <a:t>10/8/25</a:t>
            </a:fld>
            <a:endParaRPr lang="en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941A-A774-594C-8708-F216A2923EAA}" type="slidenum">
              <a:rPr lang="en-HR" smtClean="0"/>
              <a:t>‹N°›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900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23056-10D5-5E1E-C42F-21B9C6ED4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674" y="1177605"/>
            <a:ext cx="6021239" cy="2462741"/>
          </a:xfrm>
        </p:spPr>
        <p:txBody>
          <a:bodyPr anchor="b"/>
          <a:lstStyle>
            <a:lvl1pPr algn="ctr">
              <a:defRPr sz="60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3D013-0BBE-E87B-615F-494E5B5CD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3847381"/>
            <a:ext cx="6021239" cy="1707871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94871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AD5A9-BCFE-E426-73F2-6DE9F462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922905"/>
            <a:ext cx="10899423" cy="341693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  <a:lvl2pPr marL="4572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2pPr>
            <a:lvl3pPr marL="9144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3pPr>
            <a:lvl4pPr marL="13716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4pPr>
            <a:lvl5pPr marL="1828800" indent="0">
              <a:buFontTx/>
              <a:buNone/>
              <a:defRPr sz="1600" baseline="0">
                <a:solidFill>
                  <a:schemeClr val="tx2">
                    <a:lumMod val="75000"/>
                  </a:schemeClr>
                </a:solidFill>
                <a:latin typeface="Avenir" panose="02000503020000020003" pitchFamily="2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C10A031-D5DF-3FAA-AA23-19BF3D31B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5"/>
            <a:ext cx="10899423" cy="1325563"/>
          </a:xfrm>
        </p:spPr>
        <p:txBody>
          <a:bodyPr>
            <a:normAutofit/>
          </a:bodyPr>
          <a:lstStyle>
            <a:lvl1pPr>
              <a:defRPr sz="3300" b="1" i="0" baseline="0">
                <a:solidFill>
                  <a:srgbClr val="1F3167"/>
                </a:solidFill>
                <a:latin typeface="Avenir" panose="02000503020000020003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HR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B5AF597-5507-076F-124E-EE07826E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02511" y="6356350"/>
            <a:ext cx="2743200" cy="365125"/>
          </a:xfrm>
        </p:spPr>
        <p:txBody>
          <a:bodyPr/>
          <a:lstStyle/>
          <a:p>
            <a:endParaRPr lang="en-HR" dirty="0"/>
          </a:p>
        </p:txBody>
      </p:sp>
    </p:spTree>
    <p:extLst>
      <p:ext uri="{BB962C8B-B14F-4D97-AF65-F5344CB8AC3E}">
        <p14:creationId xmlns:p14="http://schemas.microsoft.com/office/powerpoint/2010/main" val="7586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67ED60-3825-A008-1E40-808DD455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A602C-526C-E159-09B1-B522A1EEF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7CFD7-143D-93A6-A817-96A8A56EA6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DBB736-F0B5-344B-A852-16312B99A21D}" type="datetime1">
              <a:rPr lang="hr-HR" smtClean="0"/>
              <a:t>08.10.2025.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91E4-D1DD-AEA1-FF20-F2E2CBF75D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17DCD-FE2A-46FD-89C4-1D154B405F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08E757-791F-C248-94D1-80A4AE0B0680}" type="slidenum">
              <a:rPr lang="en-HR" smtClean="0"/>
              <a:t>‹N°›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3926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11902A-1CC1-7DAF-7CF8-972C20B12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113DF-6D75-5125-336B-023290B91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20337-2AC8-9C3E-4900-4694C9CB5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C20739-EA3B-0A47-B5E0-ED592EFD0E11}" type="datetime1">
              <a:rPr lang="hr-HR" smtClean="0"/>
              <a:t>08.10.2025.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FA065-24E0-CD9F-05E3-7B843A15F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HR"/>
              <a:t>1/2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D0C36-9DB2-45E5-D4A2-FE3C52D959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B41B02-5523-9949-A976-A25C7FA2FED7}" type="slidenum">
              <a:rPr lang="en-HR" smtClean="0"/>
              <a:t>‹N°›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9079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6198E-1BA7-9098-980A-539443720F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400" b="0" i="0" u="none" strike="noStrike" dirty="0">
                <a:effectLst/>
                <a:latin typeface="__Inter_f367f3"/>
              </a:rPr>
              <a:t>Post-transfer rights and corrective measures in favour of authors and performers in France</a:t>
            </a:r>
            <a:endParaRPr lang="en-HR" sz="4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037CA4-7E25-98A1-D923-596F8F2EB4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Prof. Dr. Agnès Lucas-</a:t>
            </a:r>
            <a:r>
              <a:rPr lang="fr-FR" dirty="0" err="1"/>
              <a:t>Schloetter</a:t>
            </a:r>
            <a:endParaRPr lang="fr-FR" dirty="0"/>
          </a:p>
          <a:p>
            <a:r>
              <a:rPr lang="de-DE" dirty="0"/>
              <a:t>Nantes University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462473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B84FA8-A211-F47B-9F18-6F7A2FD99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564525"/>
            <a:ext cx="10899423" cy="377531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800" dirty="0"/>
              <a:t>Contournement du droit contractuel d’auteur UE par une clause d’élection de for désignant un tribunal étranger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800" dirty="0" err="1"/>
              <a:t>Rglmt</a:t>
            </a:r>
            <a:r>
              <a:rPr lang="fr-FR" sz="2800" dirty="0"/>
              <a:t> 1215/2012 </a:t>
            </a:r>
            <a:r>
              <a:rPr lang="fr-FR" sz="2800" i="1" dirty="0"/>
              <a:t>Bruxelles Ibis </a:t>
            </a:r>
            <a:r>
              <a:rPr lang="fr-FR" sz="2800" dirty="0"/>
              <a:t>limite le choix du tribunal compétent en faveur des consommateurs et des salariés -&gt; extension de la règle aux auteurs et artistes de </a:t>
            </a:r>
            <a:r>
              <a:rPr lang="fr-FR" sz="2800" i="1" dirty="0"/>
              <a:t>lege </a:t>
            </a:r>
            <a:r>
              <a:rPr lang="fr-FR" sz="2800" i="1" dirty="0" err="1"/>
              <a:t>ferenda</a:t>
            </a:r>
            <a:r>
              <a:rPr lang="fr-FR" sz="2800" i="1" dirty="0"/>
              <a:t> </a:t>
            </a:r>
            <a:r>
              <a:rPr lang="fr-FR" sz="2800" dirty="0"/>
              <a:t>?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800" dirty="0"/>
              <a:t>Silence de la </a:t>
            </a:r>
            <a:r>
              <a:rPr lang="fr-FR" sz="2800" dirty="0" err="1"/>
              <a:t>Dir</a:t>
            </a:r>
            <a:r>
              <a:rPr lang="fr-FR" sz="2800" dirty="0"/>
              <a:t>. DSM -&gt; États membres peuvent-ils limiter la liberté des parties dans le choix du tribunal compétent pour régler les litiges nés de l’exécution des contrats d’exploitation 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A2958F0-D346-0E5B-DA5F-F6158CBF4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462405"/>
            <a:ext cx="10899423" cy="723747"/>
          </a:xfrm>
        </p:spPr>
        <p:txBody>
          <a:bodyPr/>
          <a:lstStyle/>
          <a:p>
            <a:r>
              <a:rPr lang="fr-FR" dirty="0"/>
              <a:t>4. Caractère impératif du droit contractuel d’auteur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CB43D5-D506-0236-97C6-A86B04925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9/10</a:t>
            </a:r>
          </a:p>
        </p:txBody>
      </p:sp>
    </p:spTree>
    <p:extLst>
      <p:ext uri="{BB962C8B-B14F-4D97-AF65-F5344CB8AC3E}">
        <p14:creationId xmlns:p14="http://schemas.microsoft.com/office/powerpoint/2010/main" val="954623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4D25C8-F78B-38EB-43CF-0F7D8462F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354317"/>
            <a:ext cx="10899423" cy="398552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r-FR" sz="3000" dirty="0"/>
              <a:t>Art. L. 132-24 CPI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2700" b="0" i="0" strike="noStrike" dirty="0">
                <a:solidFill>
                  <a:srgbClr val="000000"/>
                </a:solidFill>
                <a:effectLst/>
                <a:latin typeface="sourcesanspro"/>
              </a:rPr>
              <a:t>(2) </a:t>
            </a:r>
            <a:r>
              <a:rPr lang="fr-FR" sz="2700" b="0" i="0" u="sng" strike="noStrike" dirty="0">
                <a:solidFill>
                  <a:srgbClr val="000000"/>
                </a:solidFill>
                <a:effectLst/>
                <a:latin typeface="sourcesanspro"/>
              </a:rPr>
              <a:t>Le contrat </a:t>
            </a:r>
            <a:r>
              <a:rPr lang="fr-FR" sz="2700" b="0" i="0" u="none" strike="noStrike" dirty="0">
                <a:solidFill>
                  <a:srgbClr val="000000"/>
                </a:solidFill>
                <a:effectLst/>
                <a:latin typeface="sourcesanspro"/>
              </a:rPr>
              <a:t>par lequel l'auteur de la composition musicale avec ou sans paroles d'une œuvre audiovisuelle transmet tout ou partie de ses droits d'exploitation au producteur de cette dernière </a:t>
            </a:r>
            <a:r>
              <a:rPr lang="fr-FR" sz="2700" b="0" i="0" u="sng" strike="noStrike" dirty="0">
                <a:solidFill>
                  <a:srgbClr val="000000"/>
                </a:solidFill>
                <a:effectLst/>
                <a:latin typeface="sourcesanspro"/>
              </a:rPr>
              <a:t>ne peut avoir pour effet, nonobstant la loi choisie par les parties, de priver l'auteur, pour l'exploitation de son œuvre sur le territoire français, des dispositions protectrices </a:t>
            </a:r>
            <a:r>
              <a:rPr lang="fr-FR" sz="2700" b="0" i="0" u="none" strike="noStrike" dirty="0">
                <a:solidFill>
                  <a:srgbClr val="000000"/>
                </a:solidFill>
                <a:effectLst/>
                <a:latin typeface="sourcesanspro"/>
              </a:rPr>
              <a:t>prévues aux articles L. 131-4, L. 131-5 et L. 132-28 du présent code.</a:t>
            </a:r>
            <a:br>
              <a:rPr lang="fr-FR" sz="2700" dirty="0"/>
            </a:br>
            <a:br>
              <a:rPr lang="fr-FR" sz="2700" dirty="0"/>
            </a:br>
            <a:r>
              <a:rPr lang="fr-FR" sz="2700" dirty="0"/>
              <a:t>(3) </a:t>
            </a:r>
            <a:r>
              <a:rPr lang="fr-FR" sz="2700" b="0" i="0" u="sng" strike="noStrike" dirty="0">
                <a:solidFill>
                  <a:srgbClr val="000000"/>
                </a:solidFill>
                <a:effectLst/>
                <a:latin typeface="sourcesanspro"/>
              </a:rPr>
              <a:t>L'auteur peut saisir les tribunaux français </a:t>
            </a:r>
            <a:r>
              <a:rPr lang="fr-FR" sz="2700" b="0" i="0" u="none" strike="noStrike" dirty="0">
                <a:solidFill>
                  <a:srgbClr val="000000"/>
                </a:solidFill>
                <a:effectLst/>
                <a:latin typeface="sourcesanspro"/>
              </a:rPr>
              <a:t>de tout litige relatif à l'application de l'alinéa précédent, quel que soit le lieu où son cessionnaire ou lui-même sont établis et </a:t>
            </a:r>
            <a:r>
              <a:rPr lang="fr-FR" sz="2700" b="0" i="0" u="sng" strike="noStrike" dirty="0">
                <a:solidFill>
                  <a:srgbClr val="000000"/>
                </a:solidFill>
                <a:effectLst/>
                <a:latin typeface="sourcesanspro"/>
              </a:rPr>
              <a:t>nonobstant toute clause attributive de juridiction contraire</a:t>
            </a:r>
            <a:r>
              <a:rPr lang="fr-FR" sz="2700" b="0" i="0" u="none" strike="noStrike" dirty="0">
                <a:solidFill>
                  <a:srgbClr val="000000"/>
                </a:solidFill>
                <a:effectLst/>
                <a:latin typeface="sourcesanspro"/>
              </a:rPr>
              <a:t>.</a:t>
            </a:r>
            <a:endParaRPr lang="fr-FR" sz="2700" dirty="0"/>
          </a:p>
          <a:p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BD276D8-39B3-EC1C-A5AF-C73AC0842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303283"/>
            <a:ext cx="10899423" cy="914401"/>
          </a:xfrm>
        </p:spPr>
        <p:txBody>
          <a:bodyPr/>
          <a:lstStyle/>
          <a:p>
            <a:r>
              <a:rPr lang="fr-FR" dirty="0"/>
              <a:t>4. Caractère impératif du droit contractuel d’auteur</a:t>
            </a:r>
            <a:endParaRPr lang="en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479B7E-C698-F06F-E4B5-6ACD03486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10/10</a:t>
            </a:r>
          </a:p>
        </p:txBody>
      </p:sp>
    </p:spTree>
    <p:extLst>
      <p:ext uri="{BB962C8B-B14F-4D97-AF65-F5344CB8AC3E}">
        <p14:creationId xmlns:p14="http://schemas.microsoft.com/office/powerpoint/2010/main" val="1917198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6227AD-23D0-9541-15E9-FDE80B0EC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1674" y="2418631"/>
            <a:ext cx="6021239" cy="170787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HR" sz="3600" b="1" dirty="0"/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1497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56E397-6334-358D-CD3E-B02C1C4AB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123091"/>
            <a:ext cx="10899423" cy="421675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800" dirty="0"/>
              <a:t>Longue tradition de protection des auteurs dans leurs relations contractuelles avec les exploitants pour compenser le déséquilibre structurel (depuis 1957)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800" dirty="0"/>
              <a:t>Transposition des art. 18-23 de la directive DSM modifie surtout la situation des artistes-interprètes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800" dirty="0"/>
              <a:t>Exigence que la rémunération soit proportionnelle aux recettes de l’exploitant existe depuis 1957 – ajout de la condition qu’elle soit « appropriée » pour transposer l’article 18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800" dirty="0"/>
              <a:t>Pas de droit à rémunération résiduel en droit français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C3949EA-0012-C5CA-EF23-B99F9B86F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124608"/>
            <a:ext cx="10899423" cy="819806"/>
          </a:xfrm>
        </p:spPr>
        <p:txBody>
          <a:bodyPr/>
          <a:lstStyle/>
          <a:p>
            <a:r>
              <a:rPr lang="fr-FR" dirty="0"/>
              <a:t>Intro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CE367-8C64-ABB0-47BF-13B3971DB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1/10</a:t>
            </a:r>
          </a:p>
        </p:txBody>
      </p:sp>
    </p:spTree>
    <p:extLst>
      <p:ext uri="{BB962C8B-B14F-4D97-AF65-F5344CB8AC3E}">
        <p14:creationId xmlns:p14="http://schemas.microsoft.com/office/powerpoint/2010/main" val="4241838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B0CDC7-EAF2-0B40-EEE9-D8A28D04D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333297"/>
            <a:ext cx="10899423" cy="400654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4400" dirty="0"/>
              <a:t>Incitation des exploitants à respecter les règles protectrices des auteurs et artistes dans les contrats: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4000" dirty="0"/>
              <a:t>Crédit d’impôt et aides financières du Centre national du cinéma subordonnés à la stipulation d’une rémunération proportionnelle en matière audiovisuelle 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4000" dirty="0"/>
              <a:t>Aides à la traduction accordées par le Centre national du livre conditionnées au respect d’un tarif minimum pour la rémunération du traducteur (</a:t>
            </a:r>
            <a:r>
              <a:rPr lang="fr-FR" sz="3200" dirty="0"/>
              <a:t>24€ par feuillet de 1300 signes espaces compris</a:t>
            </a:r>
            <a:r>
              <a:rPr lang="fr-FR" sz="4000" dirty="0"/>
              <a:t>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A6A9DA-EBAD-5EAD-6216-6A9C67D4C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261242"/>
            <a:ext cx="10899423" cy="840828"/>
          </a:xfrm>
        </p:spPr>
        <p:txBody>
          <a:bodyPr/>
          <a:lstStyle/>
          <a:p>
            <a:r>
              <a:rPr lang="fr-FR" dirty="0"/>
              <a:t>Règles protectrices en dehors du droit d’auteur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E6731-9FAC-5CD1-46F9-23F526C9C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2/10</a:t>
            </a:r>
          </a:p>
        </p:txBody>
      </p:sp>
    </p:spTree>
    <p:extLst>
      <p:ext uri="{BB962C8B-B14F-4D97-AF65-F5344CB8AC3E}">
        <p14:creationId xmlns:p14="http://schemas.microsoft.com/office/powerpoint/2010/main" val="1583702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239E77-CDAE-E5C1-6306-138C6326E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627587"/>
            <a:ext cx="10899423" cy="3712254"/>
          </a:xfrm>
        </p:spPr>
        <p:txBody>
          <a:bodyPr>
            <a:normAutofit/>
          </a:bodyPr>
          <a:lstStyle/>
          <a:p>
            <a:pPr marL="742950" indent="-742950">
              <a:lnSpc>
                <a:spcPct val="100000"/>
              </a:lnSpc>
              <a:buAutoNum type="arabicPeriod"/>
            </a:pPr>
            <a:r>
              <a:rPr lang="fr-FR" sz="2800" dirty="0"/>
              <a:t>Obligation de transparence</a:t>
            </a:r>
          </a:p>
          <a:p>
            <a:pPr marL="742950" indent="-742950">
              <a:buAutoNum type="arabicPeriod"/>
            </a:pPr>
            <a:r>
              <a:rPr lang="fr-FR" sz="2800" dirty="0"/>
              <a:t>Droit de révocation</a:t>
            </a:r>
          </a:p>
          <a:p>
            <a:pPr marL="742950" indent="-742950">
              <a:buAutoNum type="arabicPeriod"/>
            </a:pPr>
            <a:r>
              <a:rPr lang="fr-FR" sz="2800" dirty="0"/>
              <a:t>Droit collectif des contrats d’auteur et d’artiste</a:t>
            </a:r>
          </a:p>
          <a:p>
            <a:pPr marL="742950" indent="-742950">
              <a:buAutoNum type="arabicPeriod"/>
            </a:pPr>
            <a:r>
              <a:rPr lang="fr-FR" sz="2800" dirty="0"/>
              <a:t>Caractère impératif dans les contrats internationaux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B0CEF24-4665-22B9-7A69-912659086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376855"/>
            <a:ext cx="10899423" cy="683173"/>
          </a:xfrm>
        </p:spPr>
        <p:txBody>
          <a:bodyPr/>
          <a:lstStyle/>
          <a:p>
            <a:r>
              <a:rPr lang="fr-FR" dirty="0"/>
              <a:t>Plan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5B3E21-F7D5-F2EC-AEA7-254B51C86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3/10</a:t>
            </a:r>
          </a:p>
        </p:txBody>
      </p:sp>
    </p:spTree>
    <p:extLst>
      <p:ext uri="{BB962C8B-B14F-4D97-AF65-F5344CB8AC3E}">
        <p14:creationId xmlns:p14="http://schemas.microsoft.com/office/powerpoint/2010/main" val="49600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FCE012-23C3-A1ED-E365-351C5F386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081048"/>
            <a:ext cx="10899423" cy="42587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600" dirty="0"/>
              <a:t>Longue tradition d’obligation de </a:t>
            </a:r>
            <a:r>
              <a:rPr lang="fr-FR" sz="2600" u="sng" dirty="0"/>
              <a:t>reddition des comptes</a:t>
            </a:r>
            <a:r>
              <a:rPr lang="fr-FR" sz="2600" dirty="0"/>
              <a:t> à la charge notamment de l’éditeur et du producteur de l’œuvre audiovisuelle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600" dirty="0"/>
              <a:t>Obligation à la charge du cocontractant de l’auteur, et non pas faculté pour ce dernier de demander des informations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600" dirty="0"/>
              <a:t>Sanction du non-respect = résiliation du contrat d’édition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600" dirty="0"/>
              <a:t>Obligation applicable aux sous-cessionnaires, élargie à tous les contrats d’exploitation et étendue aux artistes-interprètes pour transposer l’article 19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16B202-03BC-A693-BA17-19EF8A08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271753"/>
            <a:ext cx="10899423" cy="672662"/>
          </a:xfrm>
        </p:spPr>
        <p:txBody>
          <a:bodyPr>
            <a:normAutofit/>
          </a:bodyPr>
          <a:lstStyle/>
          <a:p>
            <a:r>
              <a:rPr lang="fr-FR" dirty="0"/>
              <a:t>1. Obligation de transparence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3F9754-9777-0825-83D2-419F89609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4/10</a:t>
            </a:r>
          </a:p>
        </p:txBody>
      </p:sp>
    </p:spTree>
    <p:extLst>
      <p:ext uri="{BB962C8B-B14F-4D97-AF65-F5344CB8AC3E}">
        <p14:creationId xmlns:p14="http://schemas.microsoft.com/office/powerpoint/2010/main" val="217446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1840AE1-61E0-5EDC-7D14-531F3EBF0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175643"/>
            <a:ext cx="10899423" cy="416419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2800" dirty="0"/>
              <a:t>Auteur ou artiste ne peut récupérer ses droits du seul fait de l’écoulement du temps (≠ </a:t>
            </a:r>
            <a:r>
              <a:rPr lang="fr-FR" sz="2800" i="1" dirty="0"/>
              <a:t>US </a:t>
            </a:r>
            <a:r>
              <a:rPr lang="fr-FR" sz="2800" i="1" dirty="0" err="1"/>
              <a:t>termination</a:t>
            </a:r>
            <a:r>
              <a:rPr lang="fr-FR" sz="2800" i="1" dirty="0"/>
              <a:t> right</a:t>
            </a:r>
            <a:r>
              <a:rPr lang="fr-FR" sz="2800" dirty="0"/>
              <a:t>)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2800" dirty="0"/>
              <a:t>Faculté de « résiliation de plein droit » en l’absence de toute exploitation des droits compris dans la cession exclusive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2800" dirty="0"/>
              <a:t>Exclusion des œuvres audiovisuelles (et des logiciels)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2800" dirty="0"/>
              <a:t>Obligation d’exploitation dans tous les contrats conclus à titre exclusif 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08572A-ABF0-CD63-7969-6EA13B560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292772"/>
            <a:ext cx="10899423" cy="882870"/>
          </a:xfrm>
        </p:spPr>
        <p:txBody>
          <a:bodyPr/>
          <a:lstStyle/>
          <a:p>
            <a:r>
              <a:rPr lang="fr-FR" dirty="0"/>
              <a:t>2. Droit de révocation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CE0015-9F69-FAC2-EB07-D3E90BD81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5/10</a:t>
            </a:r>
          </a:p>
        </p:txBody>
      </p:sp>
    </p:spTree>
    <p:extLst>
      <p:ext uri="{BB962C8B-B14F-4D97-AF65-F5344CB8AC3E}">
        <p14:creationId xmlns:p14="http://schemas.microsoft.com/office/powerpoint/2010/main" val="250940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01D005-AE87-2CB4-4A46-29D1C0F69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288" y="2196663"/>
            <a:ext cx="10899424" cy="372066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fr-FR" sz="4500" dirty="0"/>
              <a:t>Dimension collective du droit contractuel avant la directive DSM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</a:pPr>
            <a:r>
              <a:rPr lang="fr-FR" sz="4000" dirty="0"/>
              <a:t>Organisations professionnelles invitées à conclure des accords sur les modalités des contrats d’exploitation (rémunération, transparence, obligation d’exploitation, etc.)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</a:pPr>
            <a:r>
              <a:rPr lang="fr-FR" sz="4000" dirty="0"/>
              <a:t>A défaut d’accord interprofessionnel, le ministre de la culture fixe ces modalités par décret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</a:pPr>
            <a:r>
              <a:rPr lang="fr-FR" sz="4000" dirty="0"/>
              <a:t>Extension des accords interprofessionnels à toute la branche d’activité concernée par arrêté du ministre de la culture</a:t>
            </a:r>
          </a:p>
          <a:p>
            <a:pPr lvl="1">
              <a:lnSpc>
                <a:spcPct val="110000"/>
              </a:lnSpc>
              <a:buFont typeface="Wingdings" pitchFamily="2" charset="2"/>
              <a:buChar char="ü"/>
            </a:pPr>
            <a:r>
              <a:rPr lang="fr-FR" sz="4000" dirty="0"/>
              <a:t>Représentativité des organisations professionnelles ?</a:t>
            </a:r>
            <a:endParaRPr lang="en-H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F77197-CD21-5D4E-E64E-19BCE6575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208690"/>
            <a:ext cx="10899423" cy="882870"/>
          </a:xfrm>
        </p:spPr>
        <p:txBody>
          <a:bodyPr/>
          <a:lstStyle/>
          <a:p>
            <a:r>
              <a:rPr lang="fr-FR" dirty="0"/>
              <a:t>3. Droit collectif des contrats d’auteur et d’artiste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D1E61-C3A9-2B00-2467-D77BC997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6/10</a:t>
            </a:r>
          </a:p>
        </p:txBody>
      </p:sp>
    </p:spTree>
    <p:extLst>
      <p:ext uri="{BB962C8B-B14F-4D97-AF65-F5344CB8AC3E}">
        <p14:creationId xmlns:p14="http://schemas.microsoft.com/office/powerpoint/2010/main" val="629617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1569FC-C68B-DFB3-8964-E6EBC1FAD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434" y="2333297"/>
            <a:ext cx="11372194" cy="400654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4000" dirty="0"/>
              <a:t>Dimension collective du droit contractuel après la directive DSM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3600" dirty="0"/>
              <a:t>renvoi à des accords collectifs pour le détail des nouvelles règles relatives à l’obligation de transparence et au droit de résiliation</a:t>
            </a:r>
          </a:p>
          <a:p>
            <a:pPr lvl="2"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3100" dirty="0"/>
              <a:t>Art. L. 131-5-1 (« conditions dans lesquelles s’exerce la reddition des comptes »)</a:t>
            </a:r>
          </a:p>
          <a:p>
            <a:pPr lvl="2"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3100" dirty="0"/>
              <a:t>Art. L. 131-5-2 (« modalités d’exercice du droit de résiliation » )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ü"/>
            </a:pPr>
            <a:r>
              <a:rPr lang="fr-FR" sz="3600" dirty="0"/>
              <a:t>modalités de détermination et de versement de la rémunération proportionnelle des auteurs de l’œuvre audiovisuelle fixées par accord collectif (art. L. 132-25-2)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D2A1EF4-7379-572A-C5E6-6E57546C7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313793"/>
            <a:ext cx="10899423" cy="788277"/>
          </a:xfrm>
        </p:spPr>
        <p:txBody>
          <a:bodyPr/>
          <a:lstStyle/>
          <a:p>
            <a:r>
              <a:rPr lang="fr-FR" dirty="0"/>
              <a:t>3. Droit collectif des contrats d’auteur et d’artiste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488F10-C378-E9B9-BC7B-BB1138756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7/10</a:t>
            </a:r>
          </a:p>
        </p:txBody>
      </p:sp>
    </p:spTree>
    <p:extLst>
      <p:ext uri="{BB962C8B-B14F-4D97-AF65-F5344CB8AC3E}">
        <p14:creationId xmlns:p14="http://schemas.microsoft.com/office/powerpoint/2010/main" val="3704474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4BAB59-4A8C-60A9-4E97-C128D16FB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290" y="2070538"/>
            <a:ext cx="11613931" cy="42693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500" dirty="0"/>
              <a:t>Risque de contournement des dispositions protectrices des auteurs par le choix d’une loi étrangère et/ou d’un tribunal étranger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500" dirty="0"/>
              <a:t>Art. 23.1 </a:t>
            </a:r>
            <a:r>
              <a:rPr lang="fr-FR" sz="2500" dirty="0" err="1"/>
              <a:t>Dir</a:t>
            </a:r>
            <a:r>
              <a:rPr lang="fr-FR" sz="2500" dirty="0"/>
              <a:t>. DSM:  inopposabilité des clauses du contrat qui font obstacle au respect des articles 19, 20 et 21</a:t>
            </a:r>
          </a:p>
          <a:p>
            <a:pPr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500" dirty="0"/>
              <a:t>Droit applicable au contrat: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000" dirty="0"/>
              <a:t>Loi d’autonomie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000" dirty="0"/>
              <a:t>Exception = loi de police (</a:t>
            </a:r>
            <a:r>
              <a:rPr lang="fr-FR" sz="2000" i="1" dirty="0" err="1"/>
              <a:t>overriding</a:t>
            </a:r>
            <a:r>
              <a:rPr lang="fr-FR" sz="2000" i="1" dirty="0"/>
              <a:t> </a:t>
            </a:r>
            <a:r>
              <a:rPr lang="fr-FR" sz="2000" i="1" dirty="0" err="1"/>
              <a:t>mandatory</a:t>
            </a:r>
            <a:r>
              <a:rPr lang="fr-FR" sz="2000" i="1" dirty="0"/>
              <a:t> </a:t>
            </a:r>
            <a:r>
              <a:rPr lang="fr-FR" sz="2000" i="1" dirty="0" err="1"/>
              <a:t>rules</a:t>
            </a:r>
            <a:r>
              <a:rPr lang="fr-FR" sz="2000" dirty="0"/>
              <a:t>) art. 9 Règlement Rome I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000" dirty="0"/>
              <a:t>Loi d’autonomie ne peut priver les consommateurs (art. 6) et les salariés (art. 8) de la protection offerte par les dispositions impératives de la loi qui aurait été applicable à défaut de choix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ü"/>
            </a:pPr>
            <a:r>
              <a:rPr lang="fr-FR" sz="2000" dirty="0"/>
              <a:t>Solution étendue aux auteurs et artistes-interprètes par les lignes directrices ILA-Kyoto (art. 21)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2294FD-6117-B5A8-8209-596F11281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288" y="1208691"/>
            <a:ext cx="10899423" cy="861847"/>
          </a:xfrm>
        </p:spPr>
        <p:txBody>
          <a:bodyPr/>
          <a:lstStyle/>
          <a:p>
            <a:r>
              <a:rPr lang="fr-FR" dirty="0"/>
              <a:t>4. Caractère impératif du droit contractuel d’auteur</a:t>
            </a:r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077775-B729-8C04-2A36-3C551CF75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HR" dirty="0"/>
              <a:t>8/10</a:t>
            </a:r>
          </a:p>
        </p:txBody>
      </p:sp>
    </p:spTree>
    <p:extLst>
      <p:ext uri="{BB962C8B-B14F-4D97-AF65-F5344CB8AC3E}">
        <p14:creationId xmlns:p14="http://schemas.microsoft.com/office/powerpoint/2010/main" val="3468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869</Words>
  <Application>Microsoft Macintosh PowerPoint</Application>
  <PresentationFormat>Grand écran</PresentationFormat>
  <Paragraphs>66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__Inter_f367f3</vt:lpstr>
      <vt:lpstr>Aptos</vt:lpstr>
      <vt:lpstr>Aptos Display</vt:lpstr>
      <vt:lpstr>Arial</vt:lpstr>
      <vt:lpstr>Avenir</vt:lpstr>
      <vt:lpstr>sourcesanspro</vt:lpstr>
      <vt:lpstr>Wingdings</vt:lpstr>
      <vt:lpstr>Office Theme</vt:lpstr>
      <vt:lpstr>Custom Design</vt:lpstr>
      <vt:lpstr>Post-transfer rights and corrective measures in favour of authors and performers in France</vt:lpstr>
      <vt:lpstr>Intro</vt:lpstr>
      <vt:lpstr>Règles protectrices en dehors du droit d’auteur</vt:lpstr>
      <vt:lpstr>Plan</vt:lpstr>
      <vt:lpstr>1. Obligation de transparence</vt:lpstr>
      <vt:lpstr>2. Droit de révocation</vt:lpstr>
      <vt:lpstr>3. Droit collectif des contrats d’auteur et d’artiste</vt:lpstr>
      <vt:lpstr>3. Droit collectif des contrats d’auteur et d’artiste</vt:lpstr>
      <vt:lpstr>4. Caractère impératif du droit contractuel d’auteur</vt:lpstr>
      <vt:lpstr>4. Caractère impératif du droit contractuel d’auteur</vt:lpstr>
      <vt:lpstr>4. Caractère impératif du droit contractuel d’auteur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Suzana Matanovic</dc:creator>
  <cp:lastModifiedBy>Agnès Lucas-Schloetter</cp:lastModifiedBy>
  <cp:revision>5</cp:revision>
  <dcterms:created xsi:type="dcterms:W3CDTF">2025-09-01T09:55:38Z</dcterms:created>
  <dcterms:modified xsi:type="dcterms:W3CDTF">2025-10-08T07:37:21Z</dcterms:modified>
</cp:coreProperties>
</file>